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43"/>
  </p:notesMasterIdLst>
  <p:handoutMasterIdLst>
    <p:handoutMasterId r:id="rId44"/>
  </p:handoutMasterIdLst>
  <p:sldIdLst>
    <p:sldId id="351" r:id="rId12"/>
    <p:sldId id="432" r:id="rId13"/>
    <p:sldId id="433" r:id="rId14"/>
    <p:sldId id="434" r:id="rId15"/>
    <p:sldId id="323" r:id="rId16"/>
    <p:sldId id="439" r:id="rId17"/>
    <p:sldId id="440" r:id="rId18"/>
    <p:sldId id="441" r:id="rId19"/>
    <p:sldId id="443" r:id="rId20"/>
    <p:sldId id="442" r:id="rId21"/>
    <p:sldId id="444" r:id="rId22"/>
    <p:sldId id="447" r:id="rId23"/>
    <p:sldId id="446" r:id="rId24"/>
    <p:sldId id="445" r:id="rId25"/>
    <p:sldId id="452" r:id="rId26"/>
    <p:sldId id="451" r:id="rId27"/>
    <p:sldId id="450" r:id="rId28"/>
    <p:sldId id="449" r:id="rId29"/>
    <p:sldId id="448" r:id="rId30"/>
    <p:sldId id="453" r:id="rId31"/>
    <p:sldId id="454" r:id="rId32"/>
    <p:sldId id="458" r:id="rId33"/>
    <p:sldId id="457" r:id="rId34"/>
    <p:sldId id="456" r:id="rId35"/>
    <p:sldId id="455" r:id="rId36"/>
    <p:sldId id="465" r:id="rId37"/>
    <p:sldId id="464" r:id="rId38"/>
    <p:sldId id="463" r:id="rId39"/>
    <p:sldId id="462" r:id="rId40"/>
    <p:sldId id="461" r:id="rId41"/>
    <p:sldId id="259" r:id="rId4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43433"/>
    <a:srgbClr val="009A8B"/>
    <a:srgbClr val="CCCDD1"/>
    <a:srgbClr val="FFFFFF"/>
    <a:srgbClr val="E7E8EA"/>
    <a:srgbClr val="D2D0CE"/>
    <a:srgbClr val="9B9A9A"/>
    <a:srgbClr val="0D1F2C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72" d="100"/>
          <a:sy n="72" d="100"/>
        </p:scale>
        <p:origin x="58" y="307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15-Feb-19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15-Feb-19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-2-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0FBBE2-E3C0-4B0C-BE3A-270922FAE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1866682"/>
            <a:ext cx="735432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29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9F5FA-071B-4C0F-8E52-65F7F3A0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590154"/>
            <a:ext cx="7278116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390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485D4-BA0D-4589-A30C-FF972454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2023866"/>
            <a:ext cx="7344800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361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3249A-E780-44EC-804C-B1172D02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299601"/>
            <a:ext cx="7354326" cy="604803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771475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C2A86-1A28-45AD-84BA-1ED34FB4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014" y="302821"/>
            <a:ext cx="5815972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013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0BAFC-9B14-4AE6-BA14-E42126E9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1437997"/>
            <a:ext cx="735432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273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5419D-4B51-42C0-A7E1-048FA72E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2733578"/>
            <a:ext cx="7344800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99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B8A3E-9689-4E53-AC62-E8967989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021" y="372139"/>
            <a:ext cx="7401958" cy="602866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5982656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915A4-7658-4492-BC3B-42DB6C7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999786"/>
            <a:ext cx="736385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845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999DF-BD9C-41CE-B3AC-0C5399CA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657102"/>
            <a:ext cx="6982799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143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81400" y="2621953"/>
            <a:ext cx="5029199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err="1"/>
              <a:t>Oop`s</a:t>
            </a:r>
            <a:r>
              <a:rPr lang="en-US" dirty="0"/>
              <a:t> and more</a:t>
            </a:r>
            <a:endParaRPr lang="en" dirty="0"/>
          </a:p>
        </p:txBody>
      </p:sp>
      <p:sp>
        <p:nvSpPr>
          <p:cNvPr id="6" name="Shape 173">
            <a:extLst>
              <a:ext uri="{FF2B5EF4-FFF2-40B4-BE49-F238E27FC236}">
                <a16:creationId xmlns:a16="http://schemas.microsoft.com/office/drawing/2014/main" id="{2B09B543-6F21-4CC3-A0B4-29DCDAF55202}"/>
              </a:ext>
            </a:extLst>
          </p:cNvPr>
          <p:cNvSpPr txBox="1">
            <a:spLocks/>
          </p:cNvSpPr>
          <p:nvPr/>
        </p:nvSpPr>
        <p:spPr>
          <a:xfrm>
            <a:off x="4532758" y="3970503"/>
            <a:ext cx="3848099" cy="7102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Let’s start with the real deal</a:t>
            </a:r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32A94-DDAF-4B5B-BDFE-8C6AD27A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2443025"/>
            <a:ext cx="7335274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639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004D4-0024-4ED4-B528-D25CF3F2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488" y="557285"/>
            <a:ext cx="7304568" cy="574343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80309933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60D59-079C-456E-A6AC-340CEF96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728550"/>
            <a:ext cx="7363853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3225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795BD-1D8B-4C0A-8532-87EBDAC8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2000050"/>
            <a:ext cx="7363853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097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23AE2-F878-42C1-A4F6-65174F22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2690709"/>
            <a:ext cx="7363853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358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E7565-271C-4776-BECF-715EF3D9FD70}"/>
              </a:ext>
            </a:extLst>
          </p:cNvPr>
          <p:cNvSpPr txBox="1"/>
          <p:nvPr/>
        </p:nvSpPr>
        <p:spPr>
          <a:xfrm>
            <a:off x="4528457" y="1270660"/>
            <a:ext cx="313508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400" b="1" dirty="0">
                <a:solidFill>
                  <a:srgbClr val="009A8B"/>
                </a:solidFill>
              </a:rPr>
              <a:t>What is 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8531E-9471-4094-9861-46E36A5235A7}"/>
              </a:ext>
            </a:extLst>
          </p:cNvPr>
          <p:cNvSpPr txBox="1"/>
          <p:nvPr/>
        </p:nvSpPr>
        <p:spPr>
          <a:xfrm>
            <a:off x="1191491" y="2683822"/>
            <a:ext cx="9809018" cy="23394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b="1" i="1" dirty="0">
                <a:solidFill>
                  <a:srgbClr val="343433"/>
                </a:solidFill>
              </a:rPr>
              <a:t>Git</a:t>
            </a:r>
            <a:r>
              <a:rPr lang="en-US" sz="1900" dirty="0"/>
              <a:t> is a distributed version-control system for tracking changes in source code during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software development. It is designed for coordinating work among programmers,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but it can be used to track changes in any set of files. Its goals include speed, data integrity,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 and support for distributed, non-linear workflows.</a:t>
            </a:r>
          </a:p>
        </p:txBody>
      </p:sp>
    </p:spTree>
    <p:extLst>
      <p:ext uri="{BB962C8B-B14F-4D97-AF65-F5344CB8AC3E}">
        <p14:creationId xmlns:p14="http://schemas.microsoft.com/office/powerpoint/2010/main" val="34622671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A8A83-37FF-479D-9D1E-43808F4BCE62}"/>
              </a:ext>
            </a:extLst>
          </p:cNvPr>
          <p:cNvSpPr txBox="1"/>
          <p:nvPr/>
        </p:nvSpPr>
        <p:spPr>
          <a:xfrm>
            <a:off x="2936174" y="961902"/>
            <a:ext cx="6319652" cy="9737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 b="1" dirty="0">
                <a:solidFill>
                  <a:srgbClr val="009A8B"/>
                </a:solidFill>
              </a:rPr>
              <a:t>Creating a new repository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55DCC-7FD3-43B9-A00B-1B1712342DC4}"/>
              </a:ext>
            </a:extLst>
          </p:cNvPr>
          <p:cNvSpPr txBox="1"/>
          <p:nvPr/>
        </p:nvSpPr>
        <p:spPr>
          <a:xfrm>
            <a:off x="2936173" y="2565070"/>
            <a:ext cx="631965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create a new directory, open it and perform a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solidFill>
                  <a:schemeClr val="bg1">
                    <a:lumMod val="25000"/>
                  </a:schemeClr>
                </a:solidFill>
              </a:rPr>
              <a:t>git </a:t>
            </a:r>
            <a:r>
              <a:rPr lang="en-US" sz="1900" b="1" dirty="0" err="1">
                <a:solidFill>
                  <a:schemeClr val="bg1">
                    <a:lumMod val="25000"/>
                  </a:schemeClr>
                </a:solidFill>
              </a:rPr>
              <a:t>init</a:t>
            </a:r>
            <a:endParaRPr lang="en-US" sz="1900" dirty="0"/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to create a new git repository.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2308890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B6807-60D2-4A6E-9327-9850B1E5B9AA}"/>
              </a:ext>
            </a:extLst>
          </p:cNvPr>
          <p:cNvSpPr txBox="1"/>
          <p:nvPr/>
        </p:nvSpPr>
        <p:spPr>
          <a:xfrm>
            <a:off x="2936174" y="961902"/>
            <a:ext cx="6319652" cy="9737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rgbClr val="009A8B"/>
                </a:solidFill>
              </a:rPr>
              <a:t>Checkout a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07B5C-4498-444D-A545-F213D68D7514}"/>
              </a:ext>
            </a:extLst>
          </p:cNvPr>
          <p:cNvSpPr txBox="1"/>
          <p:nvPr/>
        </p:nvSpPr>
        <p:spPr>
          <a:xfrm>
            <a:off x="2936173" y="2565069"/>
            <a:ext cx="6967848" cy="23572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create a working copy of a local repository by running the command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git clone /path/to/repository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when using a remote server, your command will be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git clone </a:t>
            </a:r>
            <a:r>
              <a:rPr lang="en-US" b="1" dirty="0" err="1">
                <a:solidFill>
                  <a:schemeClr val="bg1">
                    <a:lumMod val="25000"/>
                  </a:schemeClr>
                </a:solidFill>
              </a:rPr>
              <a:t>username@host</a:t>
            </a: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:/path/to/repository</a:t>
            </a:r>
            <a:endParaRPr lang="en-US" sz="1900" b="1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8122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43E1B3-42EC-433E-8B6A-0103FFE93456}"/>
              </a:ext>
            </a:extLst>
          </p:cNvPr>
          <p:cNvSpPr txBox="1"/>
          <p:nvPr/>
        </p:nvSpPr>
        <p:spPr>
          <a:xfrm>
            <a:off x="4785259" y="878775"/>
            <a:ext cx="2621478" cy="9737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rgbClr val="009A8B"/>
                </a:solidFill>
              </a:rPr>
              <a:t>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03893-E660-4CCE-88F8-93CD6D06F4B9}"/>
              </a:ext>
            </a:extLst>
          </p:cNvPr>
          <p:cNvSpPr txBox="1"/>
          <p:nvPr/>
        </p:nvSpPr>
        <p:spPr>
          <a:xfrm>
            <a:off x="1092530" y="1992086"/>
            <a:ext cx="10390909" cy="14369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Your local repository consists of three "trees" maintained by git.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The first one is your </a:t>
            </a:r>
            <a:r>
              <a:rPr lang="en-US" dirty="0">
                <a:highlight>
                  <a:srgbClr val="CCCDD1"/>
                </a:highlight>
              </a:rPr>
              <a:t>Working </a:t>
            </a:r>
            <a:r>
              <a:rPr lang="en-US" b="1" i="1" dirty="0">
                <a:solidFill>
                  <a:schemeClr val="bg1">
                    <a:lumMod val="25000"/>
                  </a:schemeClr>
                </a:solidFill>
                <a:highlight>
                  <a:srgbClr val="CCCDD1"/>
                </a:highlight>
              </a:rPr>
              <a:t>Directory</a:t>
            </a:r>
            <a:r>
              <a:rPr lang="en-US" dirty="0">
                <a:highlight>
                  <a:srgbClr val="CCCDD1"/>
                </a:highlight>
              </a:rPr>
              <a:t> </a:t>
            </a:r>
            <a:r>
              <a:rPr lang="en-US" dirty="0"/>
              <a:t>which holds the actual files.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The second one is the </a:t>
            </a:r>
            <a:r>
              <a:rPr lang="en-US" b="1" i="1" dirty="0">
                <a:solidFill>
                  <a:schemeClr val="bg1">
                    <a:lumMod val="25000"/>
                  </a:schemeClr>
                </a:solidFill>
                <a:highlight>
                  <a:srgbClr val="CCCDD1"/>
                </a:highlight>
              </a:rPr>
              <a:t>Index</a:t>
            </a:r>
            <a:r>
              <a:rPr lang="en-US" dirty="0"/>
              <a:t> which acts as a staging area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and finally the </a:t>
            </a:r>
            <a:r>
              <a:rPr lang="en-US" b="1" i="1" dirty="0">
                <a:solidFill>
                  <a:schemeClr val="bg1">
                    <a:lumMod val="25000"/>
                  </a:schemeClr>
                </a:solidFill>
                <a:highlight>
                  <a:srgbClr val="CCCDD1"/>
                </a:highlight>
              </a:rPr>
              <a:t>HEAD</a:t>
            </a:r>
            <a:r>
              <a:rPr lang="en-US" dirty="0"/>
              <a:t> which points to the last commit you've made.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A939B-1188-4060-BC77-0DD94DA4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678" y="3723353"/>
            <a:ext cx="6344640" cy="2255872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1108740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A6B42-57F5-4BC7-93B0-E751CE03DBA7}"/>
              </a:ext>
            </a:extLst>
          </p:cNvPr>
          <p:cNvSpPr txBox="1"/>
          <p:nvPr/>
        </p:nvSpPr>
        <p:spPr>
          <a:xfrm>
            <a:off x="4126178" y="950027"/>
            <a:ext cx="3939639" cy="9737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rgbClr val="009A8B"/>
                </a:solidFill>
              </a:rPr>
              <a:t>Add &amp; commit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6E0E6-AEE2-49A7-ACA9-1A4C174A34E8}"/>
              </a:ext>
            </a:extLst>
          </p:cNvPr>
          <p:cNvSpPr txBox="1"/>
          <p:nvPr/>
        </p:nvSpPr>
        <p:spPr>
          <a:xfrm>
            <a:off x="1080655" y="2565069"/>
            <a:ext cx="10747168" cy="28738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You can propose changes (add it to the </a:t>
            </a:r>
            <a:r>
              <a:rPr lang="en-US" b="1" dirty="0">
                <a:solidFill>
                  <a:srgbClr val="C00000"/>
                </a:solidFill>
              </a:rPr>
              <a:t>Index</a:t>
            </a:r>
            <a:r>
              <a:rPr lang="en-US" dirty="0"/>
              <a:t>) using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/>
              <a:t>git add &lt;filename&gt;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/>
              <a:t>git add *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This is the first step in the basic git workflow. To actually commit these changes use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/>
              <a:t>git commit -m "Commit message"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Now the file is committed to the </a:t>
            </a:r>
            <a:r>
              <a:rPr lang="en-US" b="1" dirty="0">
                <a:solidFill>
                  <a:srgbClr val="C00000"/>
                </a:solidFill>
              </a:rPr>
              <a:t>HEAD</a:t>
            </a:r>
            <a:r>
              <a:rPr lang="en-US" dirty="0"/>
              <a:t>, but not in your remote repository yet.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1290183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What is OOP?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3707609" y="3663477"/>
            <a:ext cx="5635199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Java is a class-based object-oriented programming (OOP) language that is built around the concept of objects. OOP concepts (OOP) intend to improve code readability and reusability by defining how to structure a Java program efficiently.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521ADD-F029-4635-8972-BD82BDCB40A6}"/>
              </a:ext>
            </a:extLst>
          </p:cNvPr>
          <p:cNvSpPr txBox="1"/>
          <p:nvPr/>
        </p:nvSpPr>
        <p:spPr>
          <a:xfrm>
            <a:off x="3692729" y="890650"/>
            <a:ext cx="4806538" cy="9737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rgbClr val="009A8B"/>
                </a:solidFill>
              </a:rPr>
              <a:t>Pushing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E7152-F029-4B6B-815B-DFC75221F9A6}"/>
              </a:ext>
            </a:extLst>
          </p:cNvPr>
          <p:cNvSpPr txBox="1"/>
          <p:nvPr/>
        </p:nvSpPr>
        <p:spPr>
          <a:xfrm>
            <a:off x="1104405" y="2565069"/>
            <a:ext cx="10949050" cy="2861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Your changes are now in the </a:t>
            </a:r>
            <a:r>
              <a:rPr lang="en-US" b="1" dirty="0">
                <a:solidFill>
                  <a:srgbClr val="C00000"/>
                </a:solidFill>
              </a:rPr>
              <a:t>HEAD</a:t>
            </a:r>
            <a:r>
              <a:rPr lang="en-US" dirty="0"/>
              <a:t> of your local working copy. To send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those changes to your remote repository, execute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solidFill>
                  <a:srgbClr val="343433"/>
                </a:solidFill>
              </a:rPr>
              <a:t>git push origin master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Change master to whatever branch you want to push your changes to.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If you have not cloned an existing repository and want to connect your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repository to a remote server, you need to add it with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solidFill>
                  <a:srgbClr val="343433"/>
                </a:solidFill>
              </a:rPr>
              <a:t>git remote add origin &lt;server&gt;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Now you are able to push your changes to the selected remote server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68776357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OOP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know how to use OOP Principles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know how to use git</a:t>
            </a:r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got ready for you`re first task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37F12-EE47-4435-AC6A-18925625C0FC}"/>
              </a:ext>
            </a:extLst>
          </p:cNvPr>
          <p:cNvSpPr txBox="1"/>
          <p:nvPr/>
        </p:nvSpPr>
        <p:spPr>
          <a:xfrm>
            <a:off x="1156996" y="1007706"/>
            <a:ext cx="59062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What are OOP concepts in Java?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5979F-1402-4AB2-BE5E-8D03BA84D728}"/>
              </a:ext>
            </a:extLst>
          </p:cNvPr>
          <p:cNvSpPr txBox="1"/>
          <p:nvPr/>
        </p:nvSpPr>
        <p:spPr>
          <a:xfrm>
            <a:off x="2209022" y="2528596"/>
            <a:ext cx="7773955" cy="12689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/>
              <a:t>OOP concepts allow us to create specific interactions between Java objects.</a:t>
            </a:r>
          </a:p>
          <a:p>
            <a:r>
              <a:rPr lang="en-US" dirty="0"/>
              <a:t> They make it possible to reuse code without creating security risks or </a:t>
            </a:r>
          </a:p>
          <a:p>
            <a:r>
              <a:rPr lang="en-US" dirty="0"/>
              <a:t>making a Java program less readable.</a:t>
            </a:r>
          </a:p>
          <a:p>
            <a:r>
              <a:rPr lang="en-US" dirty="0"/>
              <a:t>Here are the four main principles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11144924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2F73F-57CD-4107-9AF0-A76105D7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04" y="779106"/>
            <a:ext cx="8092588" cy="5463074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8444268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0DA723-C2D8-45F1-A4AD-12113F74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999786"/>
            <a:ext cx="736385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672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45548-BC6B-420D-92A9-6DB0CC7D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657102"/>
            <a:ext cx="6982799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886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4CE51-327D-449C-9AA9-D9671D8A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2443025"/>
            <a:ext cx="7335274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822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0C4E7-D756-496A-9451-DAB792DD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23" y="634481"/>
            <a:ext cx="7836196" cy="560683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409968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4798</TotalTime>
  <Words>481</Words>
  <Application>Microsoft Office PowerPoint</Application>
  <PresentationFormat>Widescreen</PresentationFormat>
  <Paragraphs>56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2. Oop`s and more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Liviu Botez</cp:lastModifiedBy>
  <cp:revision>393</cp:revision>
  <cp:lastPrinted>2017-07-25T10:57:19Z</cp:lastPrinted>
  <dcterms:created xsi:type="dcterms:W3CDTF">2015-10-30T16:06:22Z</dcterms:created>
  <dcterms:modified xsi:type="dcterms:W3CDTF">2019-02-15T11:15:42Z</dcterms:modified>
</cp:coreProperties>
</file>